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4912" r:id="rId2"/>
    <p:sldMasterId id="2147484921" r:id="rId3"/>
    <p:sldMasterId id="2147485216" r:id="rId4"/>
    <p:sldMasterId id="2147485236" r:id="rId5"/>
    <p:sldMasterId id="2147485304" r:id="rId6"/>
    <p:sldMasterId id="2147485310" r:id="rId7"/>
    <p:sldMasterId id="2147485314" r:id="rId8"/>
    <p:sldMasterId id="2147485318" r:id="rId9"/>
    <p:sldMasterId id="2147485423" r:id="rId10"/>
    <p:sldMasterId id="2147485435" r:id="rId11"/>
    <p:sldMasterId id="2147485447" r:id="rId12"/>
    <p:sldMasterId id="2147485594" r:id="rId13"/>
  </p:sldMasterIdLst>
  <p:notesMasterIdLst>
    <p:notesMasterId r:id="rId53"/>
  </p:notesMasterIdLst>
  <p:handoutMasterIdLst>
    <p:handoutMasterId r:id="rId54"/>
  </p:handoutMasterIdLst>
  <p:sldIdLst>
    <p:sldId id="465" r:id="rId14"/>
    <p:sldId id="1158" r:id="rId15"/>
    <p:sldId id="1124" r:id="rId16"/>
    <p:sldId id="1171" r:id="rId17"/>
    <p:sldId id="1125" r:id="rId18"/>
    <p:sldId id="1127" r:id="rId19"/>
    <p:sldId id="1073" r:id="rId20"/>
    <p:sldId id="1128" r:id="rId21"/>
    <p:sldId id="1079" r:id="rId22"/>
    <p:sldId id="1081" r:id="rId23"/>
    <p:sldId id="1082" r:id="rId24"/>
    <p:sldId id="1083" r:id="rId25"/>
    <p:sldId id="1084" r:id="rId26"/>
    <p:sldId id="1085" r:id="rId27"/>
    <p:sldId id="1086" r:id="rId28"/>
    <p:sldId id="1144" r:id="rId29"/>
    <p:sldId id="1141" r:id="rId30"/>
    <p:sldId id="1142" r:id="rId31"/>
    <p:sldId id="1166" r:id="rId32"/>
    <p:sldId id="1168" r:id="rId33"/>
    <p:sldId id="1167" r:id="rId34"/>
    <p:sldId id="1170" r:id="rId35"/>
    <p:sldId id="1153" r:id="rId36"/>
    <p:sldId id="1154" r:id="rId37"/>
    <p:sldId id="1145" r:id="rId38"/>
    <p:sldId id="1087" r:id="rId39"/>
    <p:sldId id="1136" r:id="rId40"/>
    <p:sldId id="1137" r:id="rId41"/>
    <p:sldId id="1138" r:id="rId42"/>
    <p:sldId id="1139" r:id="rId43"/>
    <p:sldId id="1075" r:id="rId44"/>
    <p:sldId id="1133" r:id="rId45"/>
    <p:sldId id="1132" r:id="rId46"/>
    <p:sldId id="1036" r:id="rId47"/>
    <p:sldId id="1160" r:id="rId48"/>
    <p:sldId id="1159" r:id="rId49"/>
    <p:sldId id="898" r:id="rId50"/>
    <p:sldId id="552" r:id="rId51"/>
    <p:sldId id="760" r:id="rId5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79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9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39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1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3983" algn="l" defTabSz="913593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0780" algn="l" defTabSz="913593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7578" algn="l" defTabSz="913593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4373" algn="l" defTabSz="913593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CC"/>
    <a:srgbClr val="FFCCFF"/>
    <a:srgbClr val="000048"/>
    <a:srgbClr val="00001C"/>
    <a:srgbClr val="000066"/>
    <a:srgbClr val="000000"/>
    <a:srgbClr val="00FFCC"/>
    <a:srgbClr val="6D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97" autoAdjust="0"/>
    <p:restoredTop sz="93987" autoAdjust="0"/>
  </p:normalViewPr>
  <p:slideViewPr>
    <p:cSldViewPr>
      <p:cViewPr varScale="1">
        <p:scale>
          <a:sx n="90" d="100"/>
          <a:sy n="90" d="100"/>
        </p:scale>
        <p:origin x="9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018C16-E032-4228-BA61-1AF07680DB8F}" type="datetime1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07C3B7-A449-4386-8870-E9521A44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B7D03D0-2917-49CB-A3C3-CFC7F7A49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19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7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1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398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D03D0-2917-49CB-A3C3-CFC7F7A49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49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D03D0-2917-49CB-A3C3-CFC7F7A493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319CC-85E8-4A29-A4D9-6980005A8C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1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D03D0-2917-49CB-A3C3-CFC7F7A493B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0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PLCO Flow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A79C0-47BB-5944-9B43-CA26FCBC3D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7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2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1400" b="1">
                <a:latin typeface="Arial" panose="020B0604020202020204" pitchFamily="34" charset="0"/>
                <a:cs typeface="msgothic" charset="0"/>
              </a:rPr>
              <a:t>Overview of cancers incident during the DETECT-A study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en-US" sz="1400" b="1">
                <a:latin typeface="Arial" panose="020B0604020202020204" pitchFamily="34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Twenty-six cancers (blue) in 10 organs were first detected by blood testing. (</a:t>
            </a:r>
            <a:r>
              <a:rPr lang="en-GB" altLang="en-US" sz="1400" b="1">
                <a:latin typeface="Arial" panose="020B0604020202020204" pitchFamily="34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Ninety-six cancers were identified in the study (see Supplementary Materials). The location, and number of those first detected by blood testing (blue), standard-of-care screening (green) or by other means (grey) are shown.</a:t>
            </a:r>
          </a:p>
        </p:txBody>
      </p:sp>
    </p:spTree>
    <p:extLst>
      <p:ext uri="{BB962C8B-B14F-4D97-AF65-F5344CB8AC3E}">
        <p14:creationId xmlns:p14="http://schemas.microsoft.com/office/powerpoint/2010/main" val="43075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122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1400" b="1">
                <a:latin typeface="Arial" panose="020B0604020202020204" pitchFamily="34" charset="0"/>
                <a:cs typeface="msgothic" charset="0"/>
              </a:rPr>
              <a:t>Risk exposure in participants without cancer but with positive DETECT-A blood tests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en-US" sz="1400" b="1">
                <a:latin typeface="Arial" panose="020B0604020202020204" pitchFamily="34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101 participants with positive DETECT-A blood tests underwent a diagnostic PET-CT but had no cancer identified. Risk stratifications are defined in table S12. Only the most invasive procedure a participant underwent is shown; for example, a participant who received minimally-invasive follow-up (e.g., a bronchoscopy) may also have first received non-invasive follow-up (e.g., a follow-up chest CT) (table S10). (</a:t>
            </a:r>
            <a:r>
              <a:rPr lang="en-GB" altLang="en-US" sz="1400" b="1">
                <a:latin typeface="Arial" panose="020B0604020202020204" pitchFamily="34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Anatomical locations of minimally-invasive or surgical procedures following diagnostic PET-CT in the 22 participants with positive PET-CT imaging but without cancer. Each dot or square indicates a single procedure; seven participants had more than one minimally-invasive or surgical procedure, which explains why there are 30 procedures depicted in the 22 patients.</a:t>
            </a:r>
          </a:p>
        </p:txBody>
      </p:sp>
    </p:spTree>
    <p:extLst>
      <p:ext uri="{BB962C8B-B14F-4D97-AF65-F5344CB8AC3E}">
        <p14:creationId xmlns:p14="http://schemas.microsoft.com/office/powerpoint/2010/main" val="172703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319CC-85E8-4A29-A4D9-6980005A8C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09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D03D0-2917-49CB-A3C3-CFC7F7A49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8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D03D0-2917-49CB-A3C3-CFC7F7A49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A1689-1819-41CA-AE09-3DE7BFD8DD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85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D03D0-2917-49CB-A3C3-CFC7F7A49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98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Selected 41 markers that were elevated in &gt; 10%</a:t>
            </a:r>
            <a:r>
              <a:rPr lang="en-US" baseline="0" dirty="0"/>
              <a:t> of at least one of the 8 cancer types with &gt; 99% </a:t>
            </a:r>
            <a:r>
              <a:rPr lang="en-US" baseline="0" dirty="0" err="1"/>
              <a:t>specfiicty</a:t>
            </a:r>
            <a:r>
              <a:rPr lang="en-US" baseline="0" dirty="0"/>
              <a:t>.  39 could be reproducibly assayed in a multiplexed assay with </a:t>
            </a:r>
            <a:r>
              <a:rPr lang="en-US" baseline="0" dirty="0" err="1"/>
              <a:t>Luminex</a:t>
            </a:r>
            <a:r>
              <a:rPr lang="en-US" baseline="0" dirty="0"/>
              <a:t> Bead based assays on a </a:t>
            </a:r>
            <a:r>
              <a:rPr lang="en-US" baseline="0" dirty="0" err="1"/>
              <a:t>Bioprad</a:t>
            </a:r>
            <a:r>
              <a:rPr lang="en-US" baseline="0" dirty="0"/>
              <a:t> </a:t>
            </a:r>
            <a:r>
              <a:rPr lang="en-US" baseline="0" dirty="0" err="1"/>
              <a:t>Bioplex</a:t>
            </a:r>
            <a:r>
              <a:rPr lang="en-US" baseline="0" dirty="0"/>
              <a:t> 200 instrument.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84E3E-6CEA-467E-990C-AFD3FA6818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04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319CC-85E8-4A29-A4D9-6980005A8C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6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62% </a:t>
            </a:r>
            <a:r>
              <a:rPr lang="en-US" dirty="0"/>
              <a:t>average</a:t>
            </a:r>
          </a:p>
          <a:p>
            <a:r>
              <a:rPr lang="en-US" dirty="0"/>
              <a:t>55% when adjusted for tumor</a:t>
            </a:r>
            <a:r>
              <a:rPr lang="en-US" baseline="0" dirty="0"/>
              <a:t> distributions in populations.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84E3E-6CEA-467E-990C-AFD3FA6818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5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1</a:t>
            </a:r>
            <a:r>
              <a:rPr lang="en-US" baseline="0" dirty="0"/>
              <a:t> r</a:t>
            </a:r>
            <a:r>
              <a:rPr lang="en-US" dirty="0"/>
              <a:t>anged from 20% for </a:t>
            </a:r>
            <a:r>
              <a:rPr lang="en-US" dirty="0" err="1"/>
              <a:t>Eso</a:t>
            </a:r>
            <a:r>
              <a:rPr lang="en-US" dirty="0"/>
              <a:t> to 100% for Liver</a:t>
            </a:r>
          </a:p>
          <a:p>
            <a:r>
              <a:rPr lang="en-US" dirty="0"/>
              <a:t>No independent</a:t>
            </a:r>
            <a:r>
              <a:rPr lang="en-US" baseline="0" dirty="0"/>
              <a:t> test group</a:t>
            </a:r>
          </a:p>
          <a:p>
            <a:r>
              <a:rPr lang="en-US" baseline="0" dirty="0"/>
              <a:t>Most patients presented with symptoms</a:t>
            </a:r>
          </a:p>
          <a:p>
            <a:r>
              <a:rPr lang="en-US" baseline="0" dirty="0"/>
              <a:t>Need a prospective trial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84E3E-6CEA-467E-990C-AFD3FA6818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9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67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7" indent="0" algn="ctr">
              <a:buNone/>
              <a:defRPr/>
            </a:lvl2pPr>
            <a:lvl3pPr marL="913593" indent="0" algn="ctr">
              <a:buNone/>
              <a:defRPr/>
            </a:lvl3pPr>
            <a:lvl4pPr marL="1370390" indent="0" algn="ctr">
              <a:buNone/>
              <a:defRPr/>
            </a:lvl4pPr>
            <a:lvl5pPr marL="1827188" indent="0" algn="ctr">
              <a:buNone/>
              <a:defRPr/>
            </a:lvl5pPr>
            <a:lvl6pPr marL="2283983" indent="0" algn="ctr">
              <a:buNone/>
              <a:defRPr/>
            </a:lvl6pPr>
            <a:lvl7pPr marL="2740780" indent="0" algn="ctr">
              <a:buNone/>
              <a:defRPr/>
            </a:lvl7pPr>
            <a:lvl8pPr marL="3197578" indent="0" algn="ctr">
              <a:buNone/>
              <a:defRPr/>
            </a:lvl8pPr>
            <a:lvl9pPr marL="36543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386C5-5247-4372-AF2B-1EA9EBEE2A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16436-45A7-45DC-83BB-E6BE3DE5CB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B460-09DE-4A3D-A0ED-797B4339CB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FC8C30-6BA3-48AA-8C97-D19022E59C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4A8EEE-E2EC-420F-9BF9-B2AB8226FC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4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D7012-A0BB-47B4-8D9B-7E2946BC85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2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DEE8-BA58-4951-BC5B-E781301778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C62E-87B7-4A8F-8B99-1C80C57EA7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2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C7350-77D5-42F3-8CD9-D91B9C3993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6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3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0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9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4A8EEE-E2EC-420F-9BF9-B2AB8226FC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56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/>
            <a:fld id="{F8FC8C30-6BA3-48AA-8C97-D19022E59C2D}" type="slidenum">
              <a:rPr lang="en-US" smtClean="0">
                <a:solidFill>
                  <a:srgbClr val="FFFFFF"/>
                </a:solidFill>
                <a:ea typeface="+mn-ea"/>
              </a:rPr>
              <a:pPr algn="r"/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780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81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7" indent="0">
              <a:buNone/>
              <a:defRPr sz="1800"/>
            </a:lvl2pPr>
            <a:lvl3pPr marL="913593" indent="0">
              <a:buNone/>
              <a:defRPr sz="1600"/>
            </a:lvl3pPr>
            <a:lvl4pPr marL="1370390" indent="0">
              <a:buNone/>
              <a:defRPr sz="1400"/>
            </a:lvl4pPr>
            <a:lvl5pPr marL="1827188" indent="0">
              <a:buNone/>
              <a:defRPr sz="1400"/>
            </a:lvl5pPr>
            <a:lvl6pPr marL="2283983" indent="0">
              <a:buNone/>
              <a:defRPr sz="1400"/>
            </a:lvl6pPr>
            <a:lvl7pPr marL="2740780" indent="0">
              <a:buNone/>
              <a:defRPr sz="1400"/>
            </a:lvl7pPr>
            <a:lvl8pPr marL="3197578" indent="0">
              <a:buNone/>
              <a:defRPr sz="1400"/>
            </a:lvl8pPr>
            <a:lvl9pPr marL="365437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7F005-1B61-4478-B4F0-968D790715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18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DEE8-BA58-4951-BC5B-E781301778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6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1BAF18-2B6C-40A2-AEDE-69D215903B8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59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B6925-7A9C-415E-BB34-C4992F4FCC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86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740A5-5207-4F06-AA10-AFAF11A8E3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3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9B911E-D1F8-423F-979D-86F05B049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63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6925-7A9C-415E-BB34-C4992F4FCCA8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03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40A5-5207-4F06-AA10-AFAF11A8E3E1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29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911E-D1F8-423F-979D-86F05B0491C2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78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962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61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80DF-901C-4FD0-9329-5B15827A6C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85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70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6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293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18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565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844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605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267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928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436D-5724-445F-8C26-6802478AF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25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D45CB-216D-41D6-A9AA-6A0F18EFA6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84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789A-6A50-49F9-AFC0-E0E0F14931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065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72B5-E33A-4F31-9F57-CDD6BA39F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007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B5B78-8F3E-45C5-B4F4-7BEA91D9DE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950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DC9A-DFEA-49AF-BBD3-3079D241BE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181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6B0A-5090-419C-8CA0-28CDB57A03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238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ECC3-EF8C-4318-87B5-2922FD6503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727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67AF-6160-4533-A5C6-43605BED9B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395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D622-5659-4ABD-8683-246EE1030D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532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DC70-AABC-40D3-BA99-FCA5D846CB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409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F927-FB0F-4686-94F3-BD72755B5F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7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1F18E-454F-4653-BDDA-6B56848EFD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89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843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094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635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3732"/>
            <a:ext cx="4038600" cy="4689896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3733"/>
            <a:ext cx="4038600" cy="4689896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704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2677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0105"/>
            <a:ext cx="4040188" cy="3965804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2677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0106"/>
            <a:ext cx="4041775" cy="3965805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348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981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775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441719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79668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853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91990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960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49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4AE8-8653-45C4-8941-3EC1196272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632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355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56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A57D0-93B4-4D88-B22D-1835466A7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6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FBD16-B823-4388-88B7-0812465EB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72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4" y="4410039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4" y="2906722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12521-8A09-4B08-88AA-E9AA48A4A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510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43" y="19812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107" y="19812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18DAD-5B28-489A-83E5-549C5BE5A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59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0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81" y="1535114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81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68EB3-23A4-4093-9CDA-3E5BFE0DE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97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69797-20B5-4094-9ED6-D9F4F48CB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6C437-9904-4396-A204-45AE25F9E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4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2" y="275400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20B0A-AAF3-49E0-9B21-A4AA81650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482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5E353-27C2-42D8-B8F5-9FAF98E2F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8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5B35-621D-41A8-9BF8-531225A89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4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F61F-4988-48B2-B5F2-4F34CFC94A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518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6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9383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E2FA5-374B-4EBC-B51B-988F6A341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08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943" y="1981200"/>
            <a:ext cx="38184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107" y="1981200"/>
            <a:ext cx="381846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107" y="4114800"/>
            <a:ext cx="381846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372760-1C69-4680-AB9D-931815BBD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1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7" indent="0">
              <a:buNone/>
              <a:defRPr sz="2800"/>
            </a:lvl2pPr>
            <a:lvl3pPr marL="913593" indent="0">
              <a:buNone/>
              <a:defRPr sz="2400"/>
            </a:lvl3pPr>
            <a:lvl4pPr marL="1370390" indent="0">
              <a:buNone/>
              <a:defRPr sz="2000"/>
            </a:lvl4pPr>
            <a:lvl5pPr marL="1827188" indent="0">
              <a:buNone/>
              <a:defRPr sz="2000"/>
            </a:lvl5pPr>
            <a:lvl6pPr marL="2283983" indent="0">
              <a:buNone/>
              <a:defRPr sz="2000"/>
            </a:lvl6pPr>
            <a:lvl7pPr marL="2740780" indent="0">
              <a:buNone/>
              <a:defRPr sz="2000"/>
            </a:lvl7pPr>
            <a:lvl8pPr marL="3197578" indent="0">
              <a:buNone/>
              <a:defRPr sz="2000"/>
            </a:lvl8pPr>
            <a:lvl9pPr marL="36543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9DDC5-9239-427D-A25C-13AA6DD538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99"/>
            </a:gs>
            <a:gs pos="100000">
              <a:schemeClr val="accent3">
                <a:lumMod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eaLnBrk="0" hangingPunct="0"/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/>
            <a:fld id="{FB82E67F-2668-4DE2-9E57-A19621184D93}" type="slidenum">
              <a:rPr lang="en-US">
                <a:solidFill>
                  <a:srgbClr val="FFFFFF"/>
                </a:solidFill>
                <a:ea typeface="+mn-ea"/>
              </a:rPr>
              <a:pPr eaLnBrk="0" hangingPunct="0"/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31142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79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59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3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1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597" indent="-34259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5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92" indent="-22839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789" indent="-2283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585" indent="-2283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383" indent="-2283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178" indent="-2283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976" indent="-2283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773" indent="-2283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137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BEA9D2-0928-4176-B31F-924E2FE21B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6814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36" r:id="rId1"/>
    <p:sldLayoutId id="2147485437" r:id="rId2"/>
    <p:sldLayoutId id="2147485438" r:id="rId3"/>
    <p:sldLayoutId id="2147485439" r:id="rId4"/>
    <p:sldLayoutId id="2147485440" r:id="rId5"/>
    <p:sldLayoutId id="2147485441" r:id="rId6"/>
    <p:sldLayoutId id="2147485442" r:id="rId7"/>
    <p:sldLayoutId id="2147485443" r:id="rId8"/>
    <p:sldLayoutId id="2147485444" r:id="rId9"/>
    <p:sldLayoutId id="2147485445" r:id="rId10"/>
    <p:sldLayoutId id="21474854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stitute_whitebg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6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3734"/>
            <a:ext cx="8229600" cy="4589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6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  <p:sldLayoutId id="2147485454" r:id="rId7"/>
    <p:sldLayoutId id="2147485455" r:id="rId8"/>
    <p:sldLayoutId id="2147485456" r:id="rId9"/>
    <p:sldLayoutId id="2147485457" r:id="rId10"/>
  </p:sldLayoutIdLst>
  <p:txStyles>
    <p:titleStyle>
      <a:lvl1pPr algn="l" defTabSz="406405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n-lt"/>
          <a:ea typeface="+mj-ea"/>
          <a:cs typeface="Cambria"/>
        </a:defRPr>
      </a:lvl1pPr>
    </p:titleStyle>
    <p:bodyStyle>
      <a:lvl1pPr marL="304804" indent="-304804" algn="l" defTabSz="406405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j-lt"/>
          <a:ea typeface="+mn-ea"/>
          <a:cs typeface="Cambria"/>
        </a:defRPr>
      </a:lvl1pPr>
      <a:lvl2pPr marL="660408" indent="-254003" algn="l" defTabSz="406405" rtl="0" eaLnBrk="1" latinLnBrk="0" hangingPunct="1">
        <a:spcBef>
          <a:spcPct val="20000"/>
        </a:spcBef>
        <a:buFont typeface="Arial"/>
        <a:buChar char="–"/>
        <a:defRPr sz="2489" kern="1200">
          <a:solidFill>
            <a:schemeClr val="tx1"/>
          </a:solidFill>
          <a:latin typeface="+mj-lt"/>
          <a:ea typeface="+mn-ea"/>
          <a:cs typeface="Cambria"/>
        </a:defRPr>
      </a:lvl2pPr>
      <a:lvl3pPr marL="1016013" indent="-203203" algn="l" defTabSz="40640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j-lt"/>
          <a:ea typeface="+mn-ea"/>
          <a:cs typeface="Cambria"/>
        </a:defRPr>
      </a:lvl3pPr>
      <a:lvl4pPr marL="1422418" indent="-203203" algn="l" defTabSz="406405" rtl="0" eaLnBrk="1" latinLnBrk="0" hangingPunct="1">
        <a:spcBef>
          <a:spcPct val="20000"/>
        </a:spcBef>
        <a:buFont typeface="Arial"/>
        <a:buChar char="–"/>
        <a:defRPr sz="1778" kern="1200">
          <a:solidFill>
            <a:schemeClr val="tx1"/>
          </a:solidFill>
          <a:latin typeface="+mj-lt"/>
          <a:ea typeface="+mn-ea"/>
          <a:cs typeface="Cambria"/>
        </a:defRPr>
      </a:lvl4pPr>
      <a:lvl5pPr marL="1828823" indent="-203203" algn="l" defTabSz="406405" rtl="0" eaLnBrk="1" latinLnBrk="0" hangingPunct="1">
        <a:spcBef>
          <a:spcPct val="20000"/>
        </a:spcBef>
        <a:buFont typeface="Arial"/>
        <a:buChar char="»"/>
        <a:defRPr sz="1778" kern="1200">
          <a:solidFill>
            <a:schemeClr val="tx1"/>
          </a:solidFill>
          <a:latin typeface="+mj-lt"/>
          <a:ea typeface="+mn-ea"/>
          <a:cs typeface="Cambria"/>
        </a:defRPr>
      </a:lvl5pPr>
      <a:lvl6pPr marL="2235228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5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fld id="{0A64FDC4-B124-48DB-AA1F-CAC3B0C8B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5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95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  <p:sldLayoutId id="21474856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0A64FDC4-B124-48DB-AA1F-CAC3B0C8B2C2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293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C7F797F7-7608-407C-A42E-91C392ED6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750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5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44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44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44" smtClean="0">
                <a:latin typeface="Times New Roman" charset="0"/>
              </a:defRPr>
            </a:lvl1pPr>
          </a:lstStyle>
          <a:p>
            <a:pPr>
              <a:defRPr/>
            </a:pPr>
            <a:fld id="{BA28A353-66F0-44CB-811B-F90BD519C784}" type="slidenum">
              <a:rPr lang="en-US">
                <a:solidFill>
                  <a:srgbClr val="FFFFFF"/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627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17" r:id="rId1"/>
    <p:sldLayoutId id="214748521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06168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335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8503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4670"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625" indent="-304625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60022" indent="-253854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  <a:ea typeface="ＭＳ Ｐゴシック" charset="-128"/>
        </a:defRPr>
      </a:lvl2pPr>
      <a:lvl3pPr marL="1015420" indent="-20308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ＭＳ Ｐゴシック" charset="-128"/>
        </a:defRPr>
      </a:lvl3pPr>
      <a:lvl4pPr marL="1421586" indent="-20308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  <a:ea typeface="ＭＳ Ｐゴシック" charset="-128"/>
        </a:defRPr>
      </a:lvl4pPr>
      <a:lvl5pPr marL="1827754" indent="-20308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ＭＳ Ｐゴシック" charset="-128"/>
        </a:defRPr>
      </a:lvl5pPr>
      <a:lvl6pPr marL="2233921" indent="-20308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0090" indent="-20308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6257" indent="-20308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2423" indent="-20308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68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35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03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670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839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005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173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338" algn="l" defTabSz="812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7981-6749-4233-A626-7FBCAA544B8F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0EAC-0DD9-4969-A311-1FFD0578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9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0A64FDC4-B124-48DB-AA1F-CAC3B0C8B2C2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73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B7EABAD5-67B1-49EE-B389-6E281DF2C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97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7" name="Rectangle 6"/>
          <p:cNvSpPr/>
          <p:nvPr/>
        </p:nvSpPr>
        <p:spPr bwMode="ltGray">
          <a:xfrm>
            <a:off x="0" y="4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5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8780C3E-8244-4CBC-AC47-44D59EB2D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40" indent="-31908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32" indent="-2730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8" indent="-228594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995" indent="-182558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39" indent="-182558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91" indent="-18287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080" indent="-18287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3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28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8780C3E-8244-4CBC-AC47-44D59EB2D390}" type="slidenum">
              <a:rPr lang="en-US">
                <a:solidFill>
                  <a:prstClr val="black">
                    <a:tint val="95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17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9" r:id="rId1"/>
    <p:sldLayoutId id="2147485320" r:id="rId2"/>
    <p:sldLayoutId id="214748532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40" indent="-31908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32" indent="-2730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8" indent="-228594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995" indent="-182558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39" indent="-182558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91" indent="-18287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080" indent="-18287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Rirjl0tzgAhXrV98KHSenCgUQjRx6BAgBEAU&amp;url=https://grail.com/news/&amp;psig=AOvVaw1gwoEk3YWhVbiyoQ1J7VAl&amp;ust=155138208118345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0" y="4267200"/>
            <a:ext cx="7772400" cy="20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0" rIns="91360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Robert E. Schoen, MD, MPH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Professor of Medicine &amp; Epidemiology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University of Pittsburgh │ UPMC Pittsburgh, PA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0" tIns="45680" rIns="91360" bIns="45680" anchor="ctr"/>
          <a:lstStyle/>
          <a:p>
            <a:pPr algn="ctr" eaLnBrk="0" hangingPunct="0"/>
            <a:r>
              <a:rPr lang="en-US" sz="4000" dirty="0"/>
              <a:t>Colorectal Cancer Screening Update:</a:t>
            </a:r>
          </a:p>
          <a:p>
            <a:pPr algn="ctr" eaLnBrk="0" hangingPunct="0"/>
            <a:r>
              <a:rPr lang="en-US" sz="4000" dirty="0"/>
              <a:t> Blood-based Testing for Cancer</a:t>
            </a:r>
          </a:p>
        </p:txBody>
      </p:sp>
      <p:pic>
        <p:nvPicPr>
          <p:cNvPr id="6" name="Picture 2" descr="University of Pittsburgh | Remake Learning">
            <a:extLst>
              <a:ext uri="{FF2B5EF4-FFF2-40B4-BE49-F238E27FC236}">
                <a16:creationId xmlns:a16="http://schemas.microsoft.com/office/drawing/2014/main" id="{71D1F1B6-7F7D-4759-8B3B-B32F539CE2A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73" y="2805515"/>
            <a:ext cx="1870454" cy="12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8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Protein Markers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2362202"/>
            <a:ext cx="8458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ctDNA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 not sensitive enough      proteins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Use high cut offs to insure maximum specificity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8 proteins useful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400800" y="2667000"/>
            <a:ext cx="457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669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DEFC-5A38-4592-A091-03BED9A2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09" y="100961"/>
            <a:ext cx="9144000" cy="1252728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CancerSEEK</a:t>
            </a:r>
            <a:r>
              <a:rPr lang="en-US" dirty="0">
                <a:solidFill>
                  <a:schemeClr val="bg1"/>
                </a:solidFill>
              </a:rPr>
              <a:t> Sensitivity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18CA05-7C1E-44D8-9C03-DFC53466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" y="2021019"/>
            <a:ext cx="7886700" cy="3960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796914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Ovary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0979" y="5796914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Liver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3417" y="5796914"/>
            <a:ext cx="71325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Colon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1228" y="5796914"/>
            <a:ext cx="71325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Lung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5844" y="5796914"/>
            <a:ext cx="77549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Breast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1372" y="5796914"/>
            <a:ext cx="101403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Pancreas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7672" y="5796914"/>
            <a:ext cx="97757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Stomach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6704" y="5796914"/>
            <a:ext cx="75741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ＭＳ Ｐゴシック" charset="-128"/>
                <a:cs typeface="+mn-cs"/>
              </a:rPr>
              <a:t>Esoph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ＭＳ Ｐゴシック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13" y="3124208"/>
            <a:ext cx="838199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70% Median Sensitivity (p &lt; 10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-96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one-sided binominal)</a:t>
            </a: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&gt;99% Specificity (7 of 812 Healthy Controls) </a:t>
            </a: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Range (33% to 98%)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00205" y="1523363"/>
            <a:ext cx="4263903" cy="4725047"/>
            <a:chOff x="1600200" y="1523354"/>
            <a:chExt cx="4263903" cy="4725046"/>
          </a:xfrm>
        </p:grpSpPr>
        <p:sp>
          <p:nvSpPr>
            <p:cNvPr id="3" name="TextBox 2"/>
            <p:cNvSpPr txBox="1"/>
            <p:nvPr/>
          </p:nvSpPr>
          <p:spPr>
            <a:xfrm>
              <a:off x="2590800" y="1523354"/>
              <a:ext cx="2057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69% to 98%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0200" y="1981200"/>
              <a:ext cx="4263903" cy="426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3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7D6F-7323-46EE-9740-012222B1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62" y="8042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Colorectal Cancer </a:t>
            </a:r>
            <a:r>
              <a:rPr lang="en-US" dirty="0" err="1">
                <a:solidFill>
                  <a:schemeClr val="bg1"/>
                </a:solidFill>
              </a:rPr>
              <a:t>CancerSEEK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Sensitivity by Stage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8E0433-04EA-40BE-9508-99CE8BD93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4923" y="1825626"/>
            <a:ext cx="4374159" cy="4351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3352801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78%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4241" y="3611293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73%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4688791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3" y="6327905"/>
            <a:ext cx="26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Cohen, et al. Science 2018 </a:t>
            </a:r>
          </a:p>
        </p:txBody>
      </p:sp>
    </p:spTree>
    <p:extLst>
      <p:ext uri="{BB962C8B-B14F-4D97-AF65-F5344CB8AC3E}">
        <p14:creationId xmlns:p14="http://schemas.microsoft.com/office/powerpoint/2010/main" val="11549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Tissue Confirmation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43409" y="2743200"/>
            <a:ext cx="8686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4813" indent="-4048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</a:rPr>
              <a:t>Mutation in plasma identical to mutation in tumor in 138/153 (90%)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Concordance between plasma and tumor: present in all tumor types – ranging from 100% in ovarian/pancreas to 82% in stomach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62000" y="1696134"/>
            <a:ext cx="1905000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N=153</a:t>
            </a:r>
          </a:p>
        </p:txBody>
      </p:sp>
    </p:spTree>
    <p:extLst>
      <p:ext uri="{BB962C8B-B14F-4D97-AF65-F5344CB8AC3E}">
        <p14:creationId xmlns:p14="http://schemas.microsoft.com/office/powerpoint/2010/main" val="192919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676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</a:rPr>
              <a:t>Positive Test: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</a:rPr>
              <a:t>What is Cancer Site of Origin?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7886700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4813" indent="-4048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</a:rPr>
              <a:t>Machine learning in 626 patients with positive test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Uses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ctDNA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mutation, protein biomarker, gender</a:t>
            </a:r>
          </a:p>
        </p:txBody>
      </p:sp>
    </p:spTree>
    <p:extLst>
      <p:ext uri="{BB962C8B-B14F-4D97-AF65-F5344CB8AC3E}">
        <p14:creationId xmlns:p14="http://schemas.microsoft.com/office/powerpoint/2010/main" val="311731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152401"/>
            <a:ext cx="6680239" cy="6570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1" y="2590803"/>
            <a:ext cx="5772188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Top Prediction was correct in a median 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63%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of the cases.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(p &lt;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-47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one-sided binomial test)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5867" y="4343403"/>
            <a:ext cx="6457988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Top 2 Prediction identified the site in a median of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83%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of the cases.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(p &lt;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-77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one-sided binomial test)</a:t>
            </a:r>
          </a:p>
        </p:txBody>
      </p:sp>
    </p:spTree>
    <p:extLst>
      <p:ext uri="{BB962C8B-B14F-4D97-AF65-F5344CB8AC3E}">
        <p14:creationId xmlns:p14="http://schemas.microsoft.com/office/powerpoint/2010/main" val="224330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rail compan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94012" y="1066800"/>
            <a:ext cx="7620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AutoShape 4" descr="Image result for grail compan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693738"/>
            <a:ext cx="7620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70996"/>
            <a:ext cx="5562600" cy="409492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4491151"/>
            <a:ext cx="9144000" cy="830916"/>
          </a:xfrm>
          <a:prstGeom prst="rect">
            <a:avLst/>
          </a:prstGeom>
          <a:solidFill>
            <a:srgbClr val="00002A"/>
          </a:solidFill>
          <a:ln>
            <a:noFill/>
          </a:ln>
          <a:effectLst/>
        </p:spPr>
        <p:txBody>
          <a:bodyPr wrap="square" lIns="91360" tIns="45680" rIns="91360" bIns="45680">
            <a:spAutoFit/>
          </a:bodyPr>
          <a:lstStyle>
            <a:lvl1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Raised $1.9 Billion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5439089"/>
            <a:ext cx="9144000" cy="1446469"/>
          </a:xfrm>
          <a:prstGeom prst="rect">
            <a:avLst/>
          </a:prstGeom>
          <a:solidFill>
            <a:srgbClr val="00002A"/>
          </a:solidFill>
          <a:ln>
            <a:noFill/>
          </a:ln>
          <a:effectLst/>
        </p:spPr>
        <p:txBody>
          <a:bodyPr wrap="square" lIns="91360" tIns="45680" rIns="91360" bIns="45680">
            <a:spAutoFit/>
          </a:bodyPr>
          <a:lstStyle>
            <a:lvl1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Illumina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reaquired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$8 Billion – </a:t>
            </a:r>
            <a:r>
              <a:rPr lang="en-US" sz="4400" dirty="0">
                <a:solidFill>
                  <a:srgbClr val="FFFFFF"/>
                </a:solidFill>
                <a:latin typeface="Arial" charset="0"/>
              </a:rPr>
              <a:t>FTC court battle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38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57112"/>
            <a:ext cx="9127067" cy="1219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Grail: Multi-Cancer Detection Using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Targeted Methylation Signatures in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cfDNA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7867" y="2323505"/>
            <a:ext cx="88392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N= &gt;2400 Cancers, &gt;4K controls - 50 cancer types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Training/validation: Set specificity at 99.3%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Sensitivity 67% (95%CI 61-73%) for stage I-III in 12 “high signal”; 44% overall sensitivity cancer 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TOO localization accurate in 93%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715000" y="6324600"/>
            <a:ext cx="3044825" cy="400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Liu, Ann Oncology 2020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8AE70C2-9CD4-4491-8057-707E680C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4" y="1557521"/>
            <a:ext cx="7636934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Cell-free Genome Atlas Study (CCGA):</a:t>
            </a:r>
          </a:p>
        </p:txBody>
      </p:sp>
    </p:spTree>
    <p:extLst>
      <p:ext uri="{BB962C8B-B14F-4D97-AF65-F5344CB8AC3E}">
        <p14:creationId xmlns:p14="http://schemas.microsoft.com/office/powerpoint/2010/main" val="179302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82" y="211667"/>
            <a:ext cx="4827436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5638800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Liu; Ann Oncology 2020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45D2E-D6CC-404C-9318-C93733CFC7F1}"/>
              </a:ext>
            </a:extLst>
          </p:cNvPr>
          <p:cNvSpPr txBox="1"/>
          <p:nvPr/>
        </p:nvSpPr>
        <p:spPr>
          <a:xfrm>
            <a:off x="2819400" y="2286000"/>
            <a:ext cx="69308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6CC32-7142-49ED-A7C7-14B6B6DA26A3}"/>
              </a:ext>
            </a:extLst>
          </p:cNvPr>
          <p:cNvSpPr txBox="1"/>
          <p:nvPr/>
        </p:nvSpPr>
        <p:spPr>
          <a:xfrm>
            <a:off x="3598800" y="1752600"/>
            <a:ext cx="69308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7BAEC-E08B-4AC8-A6AA-048DC64E47D8}"/>
              </a:ext>
            </a:extLst>
          </p:cNvPr>
          <p:cNvSpPr txBox="1"/>
          <p:nvPr/>
        </p:nvSpPr>
        <p:spPr>
          <a:xfrm>
            <a:off x="4343400" y="1352490"/>
            <a:ext cx="69308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341DF-7A31-4317-BA86-37A13599A962}"/>
              </a:ext>
            </a:extLst>
          </p:cNvPr>
          <p:cNvSpPr txBox="1"/>
          <p:nvPr/>
        </p:nvSpPr>
        <p:spPr>
          <a:xfrm>
            <a:off x="3834682" y="4766846"/>
            <a:ext cx="914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93%</a:t>
            </a:r>
          </a:p>
        </p:txBody>
      </p:sp>
    </p:spTree>
    <p:extLst>
      <p:ext uri="{BB962C8B-B14F-4D97-AF65-F5344CB8AC3E}">
        <p14:creationId xmlns:p14="http://schemas.microsoft.com/office/powerpoint/2010/main" val="205071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2BA1A16-656A-413F-97BF-AAAB05EEBA35}"/>
              </a:ext>
            </a:extLst>
          </p:cNvPr>
          <p:cNvSpPr txBox="1">
            <a:spLocks/>
          </p:cNvSpPr>
          <p:nvPr/>
        </p:nvSpPr>
        <p:spPr>
          <a:xfrm>
            <a:off x="25400" y="304800"/>
            <a:ext cx="9118600" cy="12954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MCED Not-Detected Cancers Have Better Survival than Detected</a:t>
            </a:r>
          </a:p>
        </p:txBody>
      </p:sp>
      <p:pic>
        <p:nvPicPr>
          <p:cNvPr id="3" name="New picture">
            <a:extLst>
              <a:ext uri="{FF2B5EF4-FFF2-40B4-BE49-F238E27FC236}">
                <a16:creationId xmlns:a16="http://schemas.microsoft.com/office/drawing/2014/main" id="{195FADD3-8EA9-4DFE-8ABC-AD5DAE6A739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12769229" cy="748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F4758-6D15-4421-9E3A-7CE69812A6AF}"/>
              </a:ext>
            </a:extLst>
          </p:cNvPr>
          <p:cNvSpPr txBox="1"/>
          <p:nvPr/>
        </p:nvSpPr>
        <p:spPr>
          <a:xfrm>
            <a:off x="685800" y="6053727"/>
            <a:ext cx="6629400" cy="1752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56846-609F-4026-9FDD-795A935E1A14}"/>
              </a:ext>
            </a:extLst>
          </p:cNvPr>
          <p:cNvSpPr txBox="1"/>
          <p:nvPr/>
        </p:nvSpPr>
        <p:spPr>
          <a:xfrm>
            <a:off x="6019800" y="1981200"/>
            <a:ext cx="3581400" cy="487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DDEEA-BDDD-4BC6-912B-7F6B3FCE8C42}"/>
              </a:ext>
            </a:extLst>
          </p:cNvPr>
          <p:cNvSpPr txBox="1"/>
          <p:nvPr/>
        </p:nvSpPr>
        <p:spPr>
          <a:xfrm>
            <a:off x="6248400" y="5638800"/>
            <a:ext cx="259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Chen; Clin CA Resch 2021 </a:t>
            </a:r>
          </a:p>
        </p:txBody>
      </p:sp>
    </p:spTree>
    <p:extLst>
      <p:ext uri="{BB962C8B-B14F-4D97-AF65-F5344CB8AC3E}">
        <p14:creationId xmlns:p14="http://schemas.microsoft.com/office/powerpoint/2010/main" val="229654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E322D-CD23-41B3-80BE-673C3DCAAAD2}"/>
              </a:ext>
            </a:extLst>
          </p:cNvPr>
          <p:cNvSpPr txBox="1"/>
          <p:nvPr/>
        </p:nvSpPr>
        <p:spPr>
          <a:xfrm>
            <a:off x="2819400" y="2459504"/>
            <a:ext cx="3505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</a:rPr>
              <a:t>Research Support: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Freenome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</a:rPr>
              <a:t>Immunovia</a:t>
            </a:r>
            <a:r>
              <a:rPr lang="en-US" dirty="0">
                <a:solidFill>
                  <a:prstClr val="black"/>
                </a:solidFill>
              </a:rPr>
              <a:t>, Inc.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Exact Sciences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6C998B8-9529-4500-9A48-CE4993590D14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7084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78555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>
            <a:extLst>
              <a:ext uri="{FF2B5EF4-FFF2-40B4-BE49-F238E27FC236}">
                <a16:creationId xmlns:a16="http://schemas.microsoft.com/office/drawing/2014/main" id="{195FADD3-8EA9-4DFE-8ABC-AD5DAE6A739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857738"/>
            <a:ext cx="13767183" cy="806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F4758-6D15-4421-9E3A-7CE69812A6AF}"/>
              </a:ext>
            </a:extLst>
          </p:cNvPr>
          <p:cNvSpPr txBox="1"/>
          <p:nvPr/>
        </p:nvSpPr>
        <p:spPr>
          <a:xfrm>
            <a:off x="685800" y="6553200"/>
            <a:ext cx="6629400" cy="1752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56846-609F-4026-9FDD-795A935E1A14}"/>
              </a:ext>
            </a:extLst>
          </p:cNvPr>
          <p:cNvSpPr txBox="1"/>
          <p:nvPr/>
        </p:nvSpPr>
        <p:spPr>
          <a:xfrm>
            <a:off x="5943600" y="2286000"/>
            <a:ext cx="3581400" cy="487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86988-D07E-42F1-BAFF-E210E217B222}"/>
              </a:ext>
            </a:extLst>
          </p:cNvPr>
          <p:cNvSpPr txBox="1"/>
          <p:nvPr/>
        </p:nvSpPr>
        <p:spPr>
          <a:xfrm>
            <a:off x="1524000" y="-228600"/>
            <a:ext cx="9296400" cy="2362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2BA1A16-656A-413F-97BF-AAAB05EEBA35}"/>
              </a:ext>
            </a:extLst>
          </p:cNvPr>
          <p:cNvSpPr txBox="1">
            <a:spLocks/>
          </p:cNvSpPr>
          <p:nvPr/>
        </p:nvSpPr>
        <p:spPr>
          <a:xfrm>
            <a:off x="25400" y="304800"/>
            <a:ext cx="9118600" cy="12954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MCED Not-Detected Cancers have Better Survival Within Stage</a:t>
            </a:r>
          </a:p>
        </p:txBody>
      </p:sp>
    </p:spTree>
    <p:extLst>
      <p:ext uri="{BB962C8B-B14F-4D97-AF65-F5344CB8AC3E}">
        <p14:creationId xmlns:p14="http://schemas.microsoft.com/office/powerpoint/2010/main" val="317058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C7149D-9FF4-4DA4-9686-5A203C84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9" y="1320800"/>
            <a:ext cx="8713181" cy="55626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B54AAB1A-CD79-4D3A-B54F-E790E493FECB}"/>
              </a:ext>
            </a:extLst>
          </p:cNvPr>
          <p:cNvSpPr txBox="1">
            <a:spLocks/>
          </p:cNvSpPr>
          <p:nvPr/>
        </p:nvSpPr>
        <p:spPr>
          <a:xfrm>
            <a:off x="25400" y="304800"/>
            <a:ext cx="9118600" cy="12954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MCED Not-Detected Cancers Have Better Survival Compared to SEER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4964322-2715-4C4A-AA55-24C321C34648}"/>
              </a:ext>
            </a:extLst>
          </p:cNvPr>
          <p:cNvSpPr txBox="1">
            <a:spLocks/>
          </p:cNvSpPr>
          <p:nvPr/>
        </p:nvSpPr>
        <p:spPr>
          <a:xfrm>
            <a:off x="6510867" y="5029200"/>
            <a:ext cx="2464290" cy="8763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Compare Solid to Dotted (SEER) line</a:t>
            </a:r>
          </a:p>
        </p:txBody>
      </p:sp>
    </p:spTree>
    <p:extLst>
      <p:ext uri="{BB962C8B-B14F-4D97-AF65-F5344CB8AC3E}">
        <p14:creationId xmlns:p14="http://schemas.microsoft.com/office/powerpoint/2010/main" val="238880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MCED Detection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Detected cancers worse prognosis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Not-Detected less aggressive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MCED less likely to add to “overdiagnosis”?</a:t>
            </a:r>
          </a:p>
        </p:txBody>
      </p:sp>
    </p:spTree>
    <p:extLst>
      <p:ext uri="{BB962C8B-B14F-4D97-AF65-F5344CB8AC3E}">
        <p14:creationId xmlns:p14="http://schemas.microsoft.com/office/powerpoint/2010/main" val="3819092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BB575A-D6F7-439D-A9FC-0749461FC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10" y="304800"/>
            <a:ext cx="5303980" cy="4633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D3681-9821-48C8-A4E4-D7D8C353CC9A}"/>
              </a:ext>
            </a:extLst>
          </p:cNvPr>
          <p:cNvSpPr txBox="1"/>
          <p:nvPr/>
        </p:nvSpPr>
        <p:spPr>
          <a:xfrm>
            <a:off x="685800" y="5257800"/>
            <a:ext cx="76188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$950.00 – not covered by insurance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A5AE1-6648-4886-8CE8-DB8A60C64D92}"/>
              </a:ext>
            </a:extLst>
          </p:cNvPr>
          <p:cNvSpPr txBox="1"/>
          <p:nvPr/>
        </p:nvSpPr>
        <p:spPr>
          <a:xfrm>
            <a:off x="419655" y="6019800"/>
            <a:ext cx="83046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Result: “Cancer Signal”: Detected or Not</a:t>
            </a:r>
          </a:p>
        </p:txBody>
      </p:sp>
    </p:spTree>
    <p:extLst>
      <p:ext uri="{BB962C8B-B14F-4D97-AF65-F5344CB8AC3E}">
        <p14:creationId xmlns:p14="http://schemas.microsoft.com/office/powerpoint/2010/main" val="36516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E322D-CD23-41B3-80BE-673C3DCAAAD2}"/>
              </a:ext>
            </a:extLst>
          </p:cNvPr>
          <p:cNvSpPr txBox="1"/>
          <p:nvPr/>
        </p:nvSpPr>
        <p:spPr>
          <a:xfrm>
            <a:off x="914400" y="25146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MCED market estimated at $50B by 2035</a:t>
            </a:r>
          </a:p>
          <a:p>
            <a:endParaRPr lang="en-US" sz="280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6C998B8-9529-4500-9A48-CE4993590D14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9144000" cy="7084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Market Forces and MCED Testing</a:t>
            </a:r>
          </a:p>
        </p:txBody>
      </p:sp>
    </p:spTree>
    <p:extLst>
      <p:ext uri="{BB962C8B-B14F-4D97-AF65-F5344CB8AC3E}">
        <p14:creationId xmlns:p14="http://schemas.microsoft.com/office/powerpoint/2010/main" val="167999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-8467"/>
            <a:ext cx="9144000" cy="2743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srgbClr val="FFFFFF"/>
                </a:solidFill>
                <a:latin typeface="Arial" panose="020B0604020202020204" pitchFamily="34" charset="0"/>
              </a:rPr>
              <a:t>Multi-Cancer Early Detection: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solidFill>
                  <a:srgbClr val="FFFFFF"/>
                </a:solidFill>
                <a:latin typeface="Arial" panose="020B0604020202020204" pitchFamily="34" charset="0"/>
              </a:rPr>
              <a:t>DETECT-A Trial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0FF45C3-3830-4920-82CC-FA7BB5E6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02075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4813" indent="-4048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etecting cancers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arlier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hrough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lective mutation-based blood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ollection and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esting</a:t>
            </a:r>
          </a:p>
        </p:txBody>
      </p:sp>
      <p:pic>
        <p:nvPicPr>
          <p:cNvPr id="4" name="Picture 2" descr="http://farm3.static.flickr.com/2036/2200339623_a70cae3917_o.jpg">
            <a:extLst>
              <a:ext uri="{FF2B5EF4-FFF2-40B4-BE49-F238E27FC236}">
                <a16:creationId xmlns:a16="http://schemas.microsoft.com/office/drawing/2014/main" id="{6812BE15-6A16-49FD-BD71-E2E6648C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8293" t="3160" r="7317"/>
          <a:stretch>
            <a:fillRect/>
          </a:stretch>
        </p:blipFill>
        <p:spPr bwMode="auto">
          <a:xfrm>
            <a:off x="304800" y="5172943"/>
            <a:ext cx="1542514" cy="1422400"/>
          </a:xfrm>
          <a:prstGeom prst="rect">
            <a:avLst/>
          </a:prstGeom>
          <a:noFill/>
        </p:spPr>
      </p:pic>
      <p:pic>
        <p:nvPicPr>
          <p:cNvPr id="2050" name="Picture 2" descr="Geisinger Health System - Crunchbase Company Profile &amp; Funding">
            <a:extLst>
              <a:ext uri="{FF2B5EF4-FFF2-40B4-BE49-F238E27FC236}">
                <a16:creationId xmlns:a16="http://schemas.microsoft.com/office/drawing/2014/main" id="{117BA18F-9468-411B-B784-2A8591EE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29049"/>
            <a:ext cx="2128837" cy="11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C120AF0-830C-4E15-83CD-716DE4D4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01076"/>
            <a:ext cx="3810000" cy="3031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Anne Marie Lennon et al. Science 2020</a:t>
            </a:r>
          </a:p>
        </p:txBody>
      </p:sp>
    </p:spTree>
    <p:extLst>
      <p:ext uri="{BB962C8B-B14F-4D97-AF65-F5344CB8AC3E}">
        <p14:creationId xmlns:p14="http://schemas.microsoft.com/office/powerpoint/2010/main" val="3428316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1295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DETECT-A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Study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85344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4813" indent="-4048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10K women, age 65-75 in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Geisinger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Health System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consecutive positive test results will warrant evaluation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Subjects will be followed for clinical signs of cancer for at least 2 years </a:t>
            </a:r>
          </a:p>
        </p:txBody>
      </p:sp>
    </p:spTree>
    <p:extLst>
      <p:ext uri="{BB962C8B-B14F-4D97-AF65-F5344CB8AC3E}">
        <p14:creationId xmlns:p14="http://schemas.microsoft.com/office/powerpoint/2010/main" val="642716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89624"/>
            <a:ext cx="3733800" cy="892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9911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♀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Baseline Test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(16 genes + 9 proteins)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0" y="4108073"/>
            <a:ext cx="6975712" cy="1237310"/>
            <a:chOff x="1933193" y="1065999"/>
            <a:chExt cx="9300949" cy="1649747"/>
          </a:xfrm>
        </p:grpSpPr>
        <p:sp>
          <p:nvSpPr>
            <p:cNvPr id="23" name="TextBox 22"/>
            <p:cNvSpPr txBox="1"/>
            <p:nvPr/>
          </p:nvSpPr>
          <p:spPr>
            <a:xfrm>
              <a:off x="1933193" y="2084299"/>
              <a:ext cx="2682240" cy="615553"/>
            </a:xfrm>
            <a:prstGeom prst="rect">
              <a:avLst/>
            </a:prstGeom>
            <a:noFill/>
            <a:ln w="28575"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26 Cancers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09030" y="2100193"/>
              <a:ext cx="3325112" cy="615553"/>
            </a:xfrm>
            <a:prstGeom prst="rect">
              <a:avLst/>
            </a:prstGeom>
            <a:noFill/>
            <a:ln w="28575"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101 No Cancer</a:t>
              </a: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7596692" y="-135802"/>
              <a:ext cx="773092" cy="3176693"/>
            </a:xfrm>
            <a:prstGeom prst="bentConnector3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Elbow Connector 27"/>
            <p:cNvCxnSpPr/>
            <p:nvPr/>
          </p:nvCxnSpPr>
          <p:spPr>
            <a:xfrm rot="5400000">
              <a:off x="4540225" y="-15574"/>
              <a:ext cx="773090" cy="2936241"/>
            </a:xfrm>
            <a:prstGeom prst="bentConnector3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2101333" y="1713486"/>
            <a:ext cx="2858392" cy="461665"/>
          </a:xfrm>
          <a:prstGeom prst="rect">
            <a:avLst/>
          </a:prstGeom>
          <a:noFill/>
          <a:ln w="28575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490 positive (4.9%)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66981" y="3067384"/>
            <a:ext cx="4127095" cy="830997"/>
          </a:xfrm>
          <a:prstGeom prst="rect">
            <a:avLst/>
          </a:prstGeom>
          <a:noFill/>
          <a:ln w="28575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134 positive again (1.4%)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127 PET-CT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90900" y="1137651"/>
            <a:ext cx="304800" cy="47345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3390900" y="2422168"/>
            <a:ext cx="304800" cy="47345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72000" y="2590800"/>
            <a:ext cx="1246916" cy="0"/>
          </a:xfrm>
          <a:prstGeom prst="straightConnector1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096000" y="2175151"/>
            <a:ext cx="2728855" cy="830997"/>
          </a:xfrm>
          <a:prstGeom prst="rect">
            <a:avLst/>
          </a:prstGeom>
          <a:noFill/>
          <a:ln w="28575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214 CHIP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142 NOT identical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533400" y="5724548"/>
            <a:ext cx="5448300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24 Cancers detected by SOC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46 Cancers detected by neither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3471" y="4822163"/>
            <a:ext cx="83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0" y="4852940"/>
            <a:ext cx="83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00358" y="5878436"/>
            <a:ext cx="263928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26/96 = 27%</a:t>
            </a:r>
          </a:p>
        </p:txBody>
      </p:sp>
    </p:spTree>
    <p:extLst>
      <p:ext uri="{BB962C8B-B14F-4D97-AF65-F5344CB8AC3E}">
        <p14:creationId xmlns:p14="http://schemas.microsoft.com/office/powerpoint/2010/main" val="1402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915090" cy="62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18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50787" y="2895600"/>
            <a:ext cx="4572000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 I			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 II			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 III		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      IV		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Pending		1</a:t>
            </a:r>
          </a:p>
        </p:txBody>
      </p:sp>
      <p:sp>
        <p:nvSpPr>
          <p:cNvPr id="3" name="Text Box 94"/>
          <p:cNvSpPr txBox="1">
            <a:spLocks noChangeArrowheads="1"/>
          </p:cNvSpPr>
          <p:nvPr/>
        </p:nvSpPr>
        <p:spPr bwMode="auto">
          <a:xfrm>
            <a:off x="2438400" y="1838527"/>
            <a:ext cx="16764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Stage</a:t>
            </a:r>
          </a:p>
        </p:txBody>
      </p:sp>
      <p:sp>
        <p:nvSpPr>
          <p:cNvPr id="4" name="Text Box 94"/>
          <p:cNvSpPr txBox="1">
            <a:spLocks noChangeArrowheads="1"/>
          </p:cNvSpPr>
          <p:nvPr/>
        </p:nvSpPr>
        <p:spPr bwMode="auto">
          <a:xfrm>
            <a:off x="4800600" y="1838528"/>
            <a:ext cx="16764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#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838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Stage of Cancers Detected by Blood Screening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4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ctDNA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: Circulating Tumor DNA 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5725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03" marR="0" lvl="0" indent="-40480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627047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As cancer cells turn over, release their DNA into adjacent media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633397" algn="l"/>
                <a:tab pos="69054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ctDNA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 means detecting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m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utant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 DNA – DNA with somatic mutations within driver genes that are responsible for clonal growth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633397" algn="l"/>
                <a:tab pos="69054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Epigenetic changes (methylation), DNA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fragmentomics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, and proteins are also potential targets to detect tumors in blood</a:t>
            </a:r>
          </a:p>
        </p:txBody>
      </p:sp>
    </p:spTree>
    <p:extLst>
      <p:ext uri="{BB962C8B-B14F-4D97-AF65-F5344CB8AC3E}">
        <p14:creationId xmlns:p14="http://schemas.microsoft.com/office/powerpoint/2010/main" val="3061586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4119" y="288325"/>
            <a:ext cx="8839200" cy="7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marL="0" marR="0" lvl="0" indent="0" algn="ctr" defTabSz="4147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</a:rPr>
              <a:t>The False Positive Burden in #101 Without Cancer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901439" cy="57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519" y="4648200"/>
            <a:ext cx="42672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Non-invasive: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Xray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CT, USG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Min invasive: EGD, hysteroscopy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Surgery: HGD in colon, mucinous cystadenoma ovary, in situ CA appendix</a:t>
            </a:r>
          </a:p>
        </p:txBody>
      </p:sp>
    </p:spTree>
    <p:extLst>
      <p:ext uri="{BB962C8B-B14F-4D97-AF65-F5344CB8AC3E}">
        <p14:creationId xmlns:p14="http://schemas.microsoft.com/office/powerpoint/2010/main" val="4260314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DETECT-A Issues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4300" y="1371600"/>
            <a:ext cx="89154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627047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PPV is dependent on specificity and prevalence of disease in population. Even with high specificity (&gt;99%), the low prevalence of cancer means that most positive multi-cancer blood tests will be FALSE POSITIVES 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627047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Didn’t interfere with standard of care screening</a:t>
            </a:r>
          </a:p>
          <a:p>
            <a:pPr marL="398463" marR="0" lvl="0" indent="-3984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627047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Sensitivity – didn’t detect 46/96 (48%) cancers</a:t>
            </a:r>
          </a:p>
        </p:txBody>
      </p:sp>
    </p:spTree>
    <p:extLst>
      <p:ext uri="{BB962C8B-B14F-4D97-AF65-F5344CB8AC3E}">
        <p14:creationId xmlns:p14="http://schemas.microsoft.com/office/powerpoint/2010/main" val="847564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366303"/>
            <a:ext cx="9144000" cy="1143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Multi-Cancer vs Single Cancer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822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Search for more cancers means higher population prevalence, leads to higher PPV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Some cancers –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ctDNA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is sensitive: liver, ovary; others such as breast CA – low sensitivity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Limited sensitivity for early stage cancers remains a concern</a:t>
            </a:r>
          </a:p>
        </p:txBody>
      </p:sp>
    </p:spTree>
    <p:extLst>
      <p:ext uri="{BB962C8B-B14F-4D97-AF65-F5344CB8AC3E}">
        <p14:creationId xmlns:p14="http://schemas.microsoft.com/office/powerpoint/2010/main" val="1694767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676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CRC Blood Based Screening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“Registration” Trials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8229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276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Freenome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 (800M)– “Preempt” (N=26K) –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Multiomic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 Platform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Guardant (Market Cap 8B): “Eclipse” trial - Lunar2 Assay – genomic, methylation and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fragmentomics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: (N=10K)</a:t>
            </a:r>
          </a:p>
        </p:txBody>
      </p:sp>
    </p:spTree>
    <p:extLst>
      <p:ext uri="{BB962C8B-B14F-4D97-AF65-F5344CB8AC3E}">
        <p14:creationId xmlns:p14="http://schemas.microsoft.com/office/powerpoint/2010/main" val="1851023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" y="533400"/>
            <a:ext cx="9144000" cy="1354667"/>
          </a:xfrm>
          <a:solidFill>
            <a:srgbClr val="000066"/>
          </a:solidFill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sz="4000" dirty="0">
                <a:solidFill>
                  <a:schemeClr val="tx1"/>
                </a:solidFill>
                <a:latin typeface="Arial" charset="0"/>
              </a:rPr>
              <a:t>CRC Screening Effectiveness</a:t>
            </a:r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1473199" y="1851010"/>
            <a:ext cx="6739467" cy="14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•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Early Detection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1371600" y="4580468"/>
            <a:ext cx="7086600" cy="149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1456267" y="3437469"/>
            <a:ext cx="72390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•  Prevention Through Removal of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Precursor Lesions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4580468"/>
            <a:ext cx="8314267" cy="147319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Estimated that about 2/3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of  the reduction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CRC mortality in PLCO trial is attributable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the reduction in incidence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42933" y="6240034"/>
            <a:ext cx="3942006" cy="33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0" rIns="91360" bIns="4568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Douroudi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M. Cancer 2017:123:4815</a:t>
            </a:r>
          </a:p>
        </p:txBody>
      </p:sp>
    </p:spTree>
    <p:extLst>
      <p:ext uri="{BB962C8B-B14F-4D97-AF65-F5344CB8AC3E}">
        <p14:creationId xmlns:p14="http://schemas.microsoft.com/office/powerpoint/2010/main" val="3311963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447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Considerations in Developing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a Blood test for CRC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822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Colon: Specificity not as much of concern – current practice is to colonoscope everyone – so, false positives that lead to extra CS exams not much of a concern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Colon: Detecting advanced adenoma is critical to prevention aim – success in detected cancer is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343124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E322D-CD23-41B3-80BE-673C3DCAAAD2}"/>
              </a:ext>
            </a:extLst>
          </p:cNvPr>
          <p:cNvSpPr txBox="1"/>
          <p:nvPr/>
        </p:nvSpPr>
        <p:spPr>
          <a:xfrm>
            <a:off x="914400" y="19050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CMS has issued guidance for reimbursement of blood test for cancer: 74% sensitivity for cancer (FIT) at 90% specificity (Cologuard)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Expect tests will achieve sensitivity thresholds for cancer – 90+%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Interested in detection of early stage cancers – though there will be few to study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Interested in detection of advanced adenoma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6C998B8-9529-4500-9A48-CE4993590D14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7084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 Will Be Looking For</a:t>
            </a:r>
          </a:p>
        </p:txBody>
      </p:sp>
    </p:spTree>
    <p:extLst>
      <p:ext uri="{BB962C8B-B14F-4D97-AF65-F5344CB8AC3E}">
        <p14:creationId xmlns:p14="http://schemas.microsoft.com/office/powerpoint/2010/main" val="106480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-7088" y="152400"/>
            <a:ext cx="9144000" cy="9906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Blood-</a:t>
            </a:r>
            <a:r>
              <a:rPr lang="en-US" altLang="zh-TW" sz="4400" dirty="0">
                <a:solidFill>
                  <a:srgbClr val="FFFFFF"/>
                </a:solidFill>
                <a:ea typeface="新細明體" pitchFamily="18" charset="-120"/>
              </a:rPr>
              <a:t>based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Biomarkers</a:t>
            </a:r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533400" y="1600200"/>
            <a:ext cx="8305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zh-TW" sz="3200" dirty="0">
                <a:solidFill>
                  <a:srgbClr val="FFFF00"/>
                </a:solidFill>
                <a:ea typeface="新細明體" pitchFamily="18" charset="-120"/>
                <a:cs typeface="Times New Roman" pitchFamily="18" charset="0"/>
              </a:rPr>
              <a:t>Offer less invasive, less burdensome screening alternative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新細明體" pitchFamily="18" charset="-12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新細明體" pitchFamily="18" charset="-120"/>
                <a:cs typeface="Times New Roman" pitchFamily="18" charset="0"/>
              </a:rPr>
              <a:t>Could potentially screen the unscreened and reduce disparities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新細明體" pitchFamily="18" charset="-120"/>
                <a:cs typeface="Times New Roman" pitchFamily="18" charset="0"/>
              </a:rPr>
              <a:t>Potential for multi-cancer detection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新細明體" pitchFamily="18" charset="-120"/>
                <a:cs typeface="Times New Roman" pitchFamily="18" charset="0"/>
              </a:rPr>
              <a:t>Role in monitoring for cancer recurrence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TW" sz="3200" noProof="0" dirty="0">
                <a:solidFill>
                  <a:srgbClr val="FFFF00"/>
                </a:solidFill>
                <a:ea typeface="新細明體" pitchFamily="18" charset="-120"/>
                <a:cs typeface="Times New Roman" pitchFamily="18" charset="0"/>
              </a:rPr>
              <a:t>Can impact early detection, management, and outcome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新細明體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87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Screening Rates: Disparities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1807" y="1472276"/>
            <a:ext cx="3386995" cy="8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810" eaLnBrk="0" hangingPunct="0"/>
            <a:r>
              <a:rPr lang="en-US" sz="2489" dirty="0">
                <a:solidFill>
                  <a:prstClr val="black"/>
                </a:solidFill>
                <a:latin typeface="Calibri"/>
                <a:ea typeface="+mn-ea"/>
              </a:rPr>
              <a:t>Community Health Centers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4800" y="1472276"/>
            <a:ext cx="2302933" cy="8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810" eaLnBrk="0" hangingPunct="0"/>
            <a:r>
              <a:rPr lang="en-US" sz="2489" dirty="0">
                <a:solidFill>
                  <a:prstClr val="black"/>
                </a:solidFill>
                <a:latin typeface="Calibri"/>
                <a:ea typeface="+mn-ea"/>
              </a:rPr>
              <a:t>Insured Adults - HEDIS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3022601"/>
            <a:ext cx="3384605" cy="251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68" y="2683933"/>
            <a:ext cx="4393504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35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82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circulating tumor DNA and how is it used to diagnose and manage  cancer?: MedlinePlus Genetics">
            <a:extLst>
              <a:ext uri="{FF2B5EF4-FFF2-40B4-BE49-F238E27FC236}">
                <a16:creationId xmlns:a16="http://schemas.microsoft.com/office/drawing/2014/main" id="{9505BF58-DDBD-4B47-8AC9-E9E6F798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736"/>
            <a:ext cx="7543800" cy="66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8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84582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81281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678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Vast majority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cfDNA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is from hematopoietic cells.</a:t>
            </a:r>
          </a:p>
          <a:p>
            <a:pPr marL="457200" marR="0" lvl="0" indent="-457200" algn="l" defTabSz="81281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678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ctDNA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is from lysed tumor cells</a:t>
            </a:r>
          </a:p>
          <a:p>
            <a:pPr marL="457200" marR="0" lvl="0" indent="-457200" algn="l" defTabSz="81281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678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ctDNA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is mostly short fragments (166bp)</a:t>
            </a:r>
          </a:p>
          <a:p>
            <a:pPr marL="457200" marR="0" lvl="0" indent="-457200" algn="l" defTabSz="81281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678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Apoptotic release primary cause</a:t>
            </a:r>
          </a:p>
          <a:p>
            <a:pPr marL="457200" marR="0" lvl="0" indent="-457200" algn="l" defTabSz="81281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678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Don’t fully understand etiology of either presence or the level – not directly proportional to tumor size/stage</a:t>
            </a:r>
          </a:p>
          <a:p>
            <a:pPr marL="457200" marR="0" lvl="0" indent="-457200" algn="l" defTabSz="81281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6785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40707" name="Rectangle 3"/>
          <p:cNvSpPr>
            <a:spLocks noChangeArrowheads="1"/>
          </p:cNvSpPr>
          <p:nvPr/>
        </p:nvSpPr>
        <p:spPr bwMode="auto">
          <a:xfrm>
            <a:off x="1772" y="152400"/>
            <a:ext cx="9144000" cy="1447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cf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(cell free) DNA vs.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(circulating tumor) DNA</a:t>
            </a:r>
          </a:p>
        </p:txBody>
      </p:sp>
    </p:spTree>
    <p:extLst>
      <p:ext uri="{BB962C8B-B14F-4D97-AF65-F5344CB8AC3E}">
        <p14:creationId xmlns:p14="http://schemas.microsoft.com/office/powerpoint/2010/main" val="179970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Challenges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822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9113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Sensitivity: Can be &lt;1 mutant molecule/ml of plasma: requires large volume plasma for testing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Specificity: Are other sources of mutant DNA – CHIP – clonal hematopoiesis of indeterminate potential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Because mutations not specific to one type of cancer: how do you identify tissue of origin?</a:t>
            </a:r>
          </a:p>
        </p:txBody>
      </p:sp>
    </p:spTree>
    <p:extLst>
      <p:ext uri="{BB962C8B-B14F-4D97-AF65-F5344CB8AC3E}">
        <p14:creationId xmlns:p14="http://schemas.microsoft.com/office/powerpoint/2010/main" val="300812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0" y="419193"/>
            <a:ext cx="91440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MCED: Multi Cancer Early Detection</a:t>
            </a:r>
          </a:p>
        </p:txBody>
      </p:sp>
      <p:pic>
        <p:nvPicPr>
          <p:cNvPr id="8" name="Picture 523" descr="logoed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10" y="2369914"/>
            <a:ext cx="3156421" cy="185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arm3.static.flickr.com/2036/2200339623_a70cae3917_o.jpg"/>
          <p:cNvPicPr>
            <a:picLocks noChangeAspect="1" noChangeArrowheads="1"/>
          </p:cNvPicPr>
          <p:nvPr/>
        </p:nvPicPr>
        <p:blipFill>
          <a:blip r:embed="rId4" cstate="print"/>
          <a:srcRect l="18293" t="3160" r="7317"/>
          <a:stretch>
            <a:fillRect/>
          </a:stretch>
        </p:blipFill>
        <p:spPr bwMode="auto">
          <a:xfrm>
            <a:off x="6907161" y="3583455"/>
            <a:ext cx="2057400" cy="1897192"/>
          </a:xfrm>
          <a:prstGeom prst="rect">
            <a:avLst/>
          </a:prstGeom>
          <a:noFill/>
        </p:spPr>
      </p:pic>
      <p:pic>
        <p:nvPicPr>
          <p:cNvPr id="11" name="Picture 2" descr="R:\Lab Photos\Lab Members - BV's file\Professional Headshots\29_Vogelstein_Bert\_FWD5029F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9972" y="4497499"/>
            <a:ext cx="1143000" cy="1600200"/>
          </a:xfrm>
          <a:prstGeom prst="rect">
            <a:avLst/>
          </a:prstGeom>
          <a:noFill/>
        </p:spPr>
      </p:pic>
      <p:pic>
        <p:nvPicPr>
          <p:cNvPr id="12" name="Picture 2" descr="R:\Lab Photos\Lab Members - BV's file\Professional Headshots\12_Popadopoulos_Nick\_FWD4903F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6633" y="4532051"/>
            <a:ext cx="1143000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00500" y="6168887"/>
            <a:ext cx="1143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Bert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Vogelstein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86" y="4576363"/>
            <a:ext cx="1328737" cy="15133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9751" y="6168886"/>
            <a:ext cx="1143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Ken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Kinzler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489" y="6168886"/>
            <a:ext cx="153929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Nick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Papadopoulos</a:t>
            </a:r>
          </a:p>
        </p:txBody>
      </p:sp>
      <p:pic>
        <p:nvPicPr>
          <p:cNvPr id="14" name="Picture 2" descr="University of Pittsburgh | Remake Learning">
            <a:extLst>
              <a:ext uri="{FF2B5EF4-FFF2-40B4-BE49-F238E27FC236}">
                <a16:creationId xmlns:a16="http://schemas.microsoft.com/office/drawing/2014/main" id="{6400038A-0257-4208-A843-B38EEDB5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0" y="3603148"/>
            <a:ext cx="1870454" cy="124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81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854"/>
            <a:ext cx="9144000" cy="548029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0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812810" rtl="0" eaLnBrk="1" latinLnBrk="0" hangingPunct="1">
              <a:spcBef>
                <a:spcPct val="0"/>
              </a:spcBef>
              <a:buNone/>
              <a:defRPr sz="391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 Genomics: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SafeSeqs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19800"/>
            <a:ext cx="3067186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UID – Unique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IDentifier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1186" y="6236691"/>
            <a:ext cx="440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Cohen J. Can Epi Biomarker 2020</a:t>
            </a:r>
          </a:p>
        </p:txBody>
      </p:sp>
    </p:spTree>
    <p:extLst>
      <p:ext uri="{BB962C8B-B14F-4D97-AF65-F5344CB8AC3E}">
        <p14:creationId xmlns:p14="http://schemas.microsoft.com/office/powerpoint/2010/main" val="124300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DA52-F641-4556-968D-55B9B561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7"/>
            <a:ext cx="9144000" cy="1250951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CancerSEEK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7A65-B640-4B31-B4FD-7E689C2C2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91000" cy="5105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1,005 Cancer Patients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209 Breast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288 Colorectal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45 Esophageal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44 Liver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104 Lung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54 Ovarian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93 Pancreatic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68 Stomach</a:t>
            </a:r>
          </a:p>
          <a:p>
            <a:pPr marL="457189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812 Healthy Controls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2E07A-87F6-49B3-AD84-1BA0DB26D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3900" y="2438400"/>
            <a:ext cx="4343400" cy="2362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Distant Metastases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20% Stage I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49% Stage II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31% Stage III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Age 64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6519" y="6172203"/>
            <a:ext cx="368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Cohen J, et al. Science 2018 </a:t>
            </a:r>
          </a:p>
        </p:txBody>
      </p:sp>
    </p:spTree>
    <p:extLst>
      <p:ext uri="{BB962C8B-B14F-4D97-AF65-F5344CB8AC3E}">
        <p14:creationId xmlns:p14="http://schemas.microsoft.com/office/powerpoint/2010/main" val="12784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ga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5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3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ndoscopic Colorectal Cancer Screening Slides 5-6-02">
  <a:themeElements>
    <a:clrScheme name="Endoscopic Colorectal Cancer Screening Slides 5-6-0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ndoscopic Colorectal Cancer Screening Slides 5-6-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oscopic Colorectal Cancer Screening Slides 5-6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oscopic Colorectal Cancer Screening Slides 5-6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oscopic Colorectal Cancer Screening Slides 5-6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215832</TotalTime>
  <Words>1532</Words>
  <Application>Microsoft Office PowerPoint</Application>
  <PresentationFormat>On-screen Show (4:3)</PresentationFormat>
  <Paragraphs>218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39</vt:i4>
      </vt:variant>
    </vt:vector>
  </HeadingPairs>
  <TitlesOfParts>
    <vt:vector size="61" baseType="lpstr">
      <vt:lpstr>Arial</vt:lpstr>
      <vt:lpstr>Calibri</vt:lpstr>
      <vt:lpstr>Calibri Light</vt:lpstr>
      <vt:lpstr>Corbel</vt:lpstr>
      <vt:lpstr>Symbol</vt:lpstr>
      <vt:lpstr>Times New Roman</vt:lpstr>
      <vt:lpstr>Wingdings</vt:lpstr>
      <vt:lpstr>Wingdings 2</vt:lpstr>
      <vt:lpstr>Wingdings 3</vt:lpstr>
      <vt:lpstr>5_Endoscopic Colorectal Cancer Screening Slides 5-6-02</vt:lpstr>
      <vt:lpstr>20_Default Design</vt:lpstr>
      <vt:lpstr>25_Endoscopic Colorectal Cancer Screening Slides 5-6-02</vt:lpstr>
      <vt:lpstr>43_Endoscopic Colorectal Cancer Screening Slides 5-6-02</vt:lpstr>
      <vt:lpstr>3_Office Theme</vt:lpstr>
      <vt:lpstr>21_Default Design</vt:lpstr>
      <vt:lpstr>4_Endoscopic Colorectal Cancer Screening Slides 5-6-02</vt:lpstr>
      <vt:lpstr>1_Module</vt:lpstr>
      <vt:lpstr>2_Module</vt:lpstr>
      <vt:lpstr>14_Office Theme</vt:lpstr>
      <vt:lpstr>10_Endoscopic Colorectal Cancer Screening Slides 5-6-02</vt:lpstr>
      <vt:lpstr>aga ppt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CancerSEEK Study</vt:lpstr>
      <vt:lpstr>PowerPoint Presentation</vt:lpstr>
      <vt:lpstr>CancerSEEK Sensitivity</vt:lpstr>
      <vt:lpstr>Colorectal Cancer CancerSEEK  Sensitivity by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CRC Screening Effectiveness</vt:lpstr>
      <vt:lpstr>PowerPoint Presentation</vt:lpstr>
      <vt:lpstr>PowerPoint Presentation</vt:lpstr>
      <vt:lpstr>PowerPoint Presentation</vt:lpstr>
      <vt:lpstr>National Screening Rates: Disparities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Schoen</dc:creator>
  <cp:lastModifiedBy>Winger Jessica</cp:lastModifiedBy>
  <cp:revision>612</cp:revision>
  <cp:lastPrinted>2012-05-11T23:20:27Z</cp:lastPrinted>
  <dcterms:created xsi:type="dcterms:W3CDTF">2009-05-27T14:01:43Z</dcterms:created>
  <dcterms:modified xsi:type="dcterms:W3CDTF">2022-08-22T02:05:25Z</dcterms:modified>
</cp:coreProperties>
</file>